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7.svg" ContentType="image/svg+xml"/>
  <Override PartName="/ppt/media/image19.svg" ContentType="image/svg+xml"/>
  <Override PartName="/ppt/media/image23.svg" ContentType="image/svg+xml"/>
  <Override PartName="/ppt/media/image25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7.svg" ContentType="image/svg+xml"/>
  <Override PartName="/ppt/media/image39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60" r:id="rId8"/>
    <p:sldId id="261" r:id="rId9"/>
    <p:sldId id="262" r:id="rId10"/>
    <p:sldId id="259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4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4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们将一同走进艾青的诗歌世界，赏析他那首脍炙人口的名篇——《我爱这土地》。这首诗以其深沉的情感、鲜明的意象和磅礴的力量，成为中国现代诗歌史上不朽的经典。让我们一起感受诗人对祖国那刻骨铭心的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着，鸟歌唱“这永远汹涌着我们的悲愤的河流”。河流在这里象征着什么？它象征着中国人民心中那如同滔滔江水般无法遏制的悲愤。这悲愤，源于国土的沦丧，源于同胞的苦难。但这河流不仅是悲愤的象征，更是抗争的象征，它永远向前，永不停息，代表着中华民族不屈不挠的精神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然后，鸟歌唱“这无止息地吹刮着的激怒的风”。风，在这里象征着人民心中的愤怒和反抗的意志。这股风是“激怒”的，它吹刮着，无止无息，象征着中国人民反抗侵略的决心和意志是坚不可摧的。这愤怒的风，就是战斗的号角，激励着人们奋勇向前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歌唱了土地、河流和风之后，鸟的歌声转向了“那来自林间的无比温柔的黎明”。黎明，象征着希望和胜利的曙光。它是“无比温柔”的，给在苦难中挣扎的人们带来了温暖和慰藉。这黎明来自林间，说明它根植于这片土地，根植于人民之中，是必然会到来的希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我们分析这首诗的艺术特色。首先是通篇运用的象征手法。诗人通过一系列意象，构建了一个完整的象征系统。鸟象征着爱国志士，土地象征着苦难的祖国，暴风雨象征着侵略者，河流、风、黎明分别象征着人民的悲愤、反抗和希望。这种手法让诗歌的情感表达更加含蓄而深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，诗歌完美地结合了借物抒情和直抒胸臆。前半部分，诗人借鸟的形象来表达情感，非常生动。而结尾两句，则直接抒发胸臆，将情感推向高潮，震撼人心。此外，诗中运用的排比句式，层层递进，从土地的苦难，到河流的悲愤，再到风的抗争，最后到黎明的希望，极大地增强了诗歌的感染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总结这首诗的主旨思想。这首诗的核心，就是表达了诗人对祖国深沉而炽热的爱。这种爱，是愿意为之献身的爱，是至死不渝的爱。结尾的点睛之笔，更是将这种情感推向了顶峰。即使在今天，这首诗依然能激发我们的爱国情怀，提醒我们铭记历史，热爱脚下的这片土地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正如这破土而出的嫩芽，即使在最艰难的土地上，也依然充满了生命力。艾青的诗歌，就像这希望的种子，在民族的心田里生根发芽，激励着我们一代又一代人。今天的课程到此结束，谢谢大家。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六个部分。首先，我们将了解诗人艾青的生平与创作风格；其次，探讨这首诗诞生的时代背景；接着，我们会一起朗诵诗歌全文；然后，深入赏析诗歌中的核心意象；之后，分析其独特的艺术特色；最后，总结诗歌的主旨思想。希望通过本次学习，大家能对这首诗有更深刻的理解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让我们来认识一下这首诗的作者——艾青。艾青，原名蒋正涵，是中国现代诗坛的巨匠。他的一生与祖国的命运紧密相连。早年的贫苦经历让他对底层人民充满同情，法国的留学经历则开阔了他的艺术视野。在狱中，他找到了诗歌这一表达情感的最佳方式，并以《大堰河——我的保姆》一举成名。抗日战争时期，他更是用诗歌作为武器，为祖国呐喊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《我爱这土地》写于1938年11月，那是一个怎样的年代？山河破碎，国难当头。日军的铁蹄践踏着我们的国土，无数同胞流离失所。艾青本人也在流亡途中，亲眼目睹了这一切。这种切肤之痛，让他内心充满了对祖国的挚爱和对侵略者的仇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正是在这样的背景下，艾青拿起了笔，把它当作武器，为祖国呐喊，为民族呼号。《我爱这土地》就是这样一首诞生于烽火中的诗篇。它不仅仅是诗人个人情感的抒发，更是整个民族在危亡时刻的心声。这首诗发表后，迅速传遍全国，激励着无数中华儿女投身到抗日救亡的洪流中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现在，让我们一起来朗诵这首诗。请大家注意体会诗歌的节奏和情感。前半部分，我们要读出鸟儿歌唱的悲壮；后半部分，要读出诗人直抒胸臆的深情。让我们一起，用声音去感受这份对土地深沉的爱。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艾青的诗歌风格独特，沉郁悲壮而又充满力量。他善于运用两大核心意象来表达自己的情感。一是“土地”，它象征着苦难的祖国，承载着诗人最深沉的爱；二是“太阳”，它象征着光明与希望，代表着诗人对未来的坚定信念。可以说，艾青的一生，就是在黑暗的土地上，不懈地追寻着光明的太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诗歌的开篇，诗人将自己比作一只鸟。这是一只怎样的鸟？它用“嘶哑的喉咙”歌唱。这“嘶哑”二字，蕴含着无尽的艰辛与悲愤。这只鸟，既是诗人自己，也是所有爱国志士的化身。它渺小，但它的歌声却充满力量。它的归宿更是感人至深——死后连羽毛也要腐烂在土地里，这是一种何等深沉的眷恋与忠诚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鸟在歌唱什么？首先是“这被暴风雨所打击着的土地”。“土地”是这首诗的核心意象，它象征着我们多灾多难的祖国。对于诗人来说，土地就是母亲，就是根。他对土地的爱，就是对祖国最深沉的爱。这片土地虽然正在遭受暴风雨的打击，但它依然是诗人心中最神圣、最眷恋的地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30.svg"/><Relationship Id="rId7" Type="http://schemas.openxmlformats.org/officeDocument/2006/relationships/image" Target="../media/image29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8.sv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34.svg"/><Relationship Id="rId13" Type="http://schemas.openxmlformats.org/officeDocument/2006/relationships/image" Target="../media/image33.png"/><Relationship Id="rId12" Type="http://schemas.openxmlformats.org/officeDocument/2006/relationships/image" Target="../media/image32.svg"/><Relationship Id="rId11" Type="http://schemas.openxmlformats.org/officeDocument/2006/relationships/image" Target="../media/image31.png"/><Relationship Id="rId10" Type="http://schemas.openxmlformats.org/officeDocument/2006/relationships/image" Target="../media/image17.sv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9.svg"/><Relationship Id="rId7" Type="http://schemas.openxmlformats.org/officeDocument/2006/relationships/image" Target="../media/image3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37.sv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microsoft.com/office/2007/relationships/media" Target="file:///D:/tt/&#35821;&#25991;/&#25105;&#29233;&#36825;&#22303;&#22320;/&#22810;&#24773;&#30340;&#22303;&#22320;.mp3" TargetMode="External"/><Relationship Id="rId2" Type="http://schemas.openxmlformats.org/officeDocument/2006/relationships/audio" Target="file:///D:/tt/&#35821;&#25991;/&#25105;&#29233;&#36825;&#22303;&#22320;/&#22810;&#24773;&#30340;&#22303;&#22320;.mp3" TargetMode="Externa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4.svg"/><Relationship Id="rId7" Type="http://schemas.openxmlformats.org/officeDocument/2006/relationships/image" Target="../media/image13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4572000"/>
            <a:ext cx="1066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我爱这土地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57785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FFFFFF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艾青诗歌赏析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58" r="158"/>
          <a:stretch>
            <a:fillRect/>
          </a:stretch>
        </p:blipFill>
        <p:spPr>
          <a:xfrm>
            <a:off x="762000" y="1778000"/>
            <a:ext cx="3810000" cy="2540000"/>
          </a:xfrm>
          <a:prstGeom prst="rect">
            <a:avLst/>
          </a:prstGeom>
          <a:noFill/>
          <a:ln w="25400" cap="flat" cmpd="sng">
            <a:solidFill>
              <a:srgbClr val="A56D46">
                <a:alpha val="40000"/>
              </a:srgbClr>
            </a:solidFill>
            <a:prstDash val="solid"/>
            <a:round/>
          </a:ln>
          <a:effectLst>
            <a:outerShdw blurRad="101600" dist="50800" dir="2700000" algn="tl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635500"/>
            <a:ext cx="381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595959"/>
                </a:solidFill>
                <a:latin typeface="Kaiti SC"/>
                <a:ea typeface="Kaiti SC"/>
                <a:cs typeface="Kaiti SC"/>
                <a:sym typeface="Kaiti SC"/>
              </a:rPr>
              <a:t>“永远汹涌着我们的悲愤的河流，</a:t>
            </a:r>
            <a:br>
              <a:rPr lang="en-US" sz="1600" b="0" i="1" u="none" strike="noStrike">
                <a:solidFill>
                  <a:srgbClr val="595959"/>
                </a:solidFill>
                <a:latin typeface="Kaiti SC"/>
                <a:ea typeface="Kaiti SC"/>
                <a:cs typeface="Kaiti SC"/>
                <a:sym typeface="Kaiti SC"/>
              </a:rPr>
            </a:br>
            <a:r>
              <a:rPr lang="en-US" sz="1600" b="0" i="1" u="none" strike="noStrike">
                <a:solidFill>
                  <a:srgbClr val="595959"/>
                </a:solidFill>
                <a:latin typeface="Kaiti SC"/>
                <a:ea typeface="Kaiti SC"/>
                <a:cs typeface="Kaiti SC"/>
                <a:sym typeface="Kaiti SC"/>
              </a:rPr>
              <a:t>这是民族精神的血脉，奔腾不息。”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080000" y="1778000"/>
            <a:ext cx="6350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核心意象：河流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080000" y="25400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0500" y="2730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5651500" y="2705100"/>
            <a:ext cx="571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人民的悲愤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70500" y="3149600"/>
            <a:ext cx="590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河流的汹涌澎湃，象征着中国人民心中郁积的巨大悲愤。这份情感如滔滔江水般奔涌而出，源于国土的沦丧与同胞的苦难，是压抑已久的民族呐喊，无法遏制。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080000" y="4127500"/>
            <a:ext cx="6350000" cy="1460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70500" y="4318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651500" y="4292600"/>
            <a:ext cx="571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抗争的力量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270500" y="4737100"/>
            <a:ext cx="590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河流不止息的流动，象征着中华民族不屈不挠的抗争精神。它冲破阻碍，永远向前，代表着不可阻挡的生命力与对自由的执着追求，是民族生生不息的象征。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080000" y="5778500"/>
            <a:ext cx="635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666666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这不仅是苦难的见证，更是觉醒的号角与抗争的旗帜。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2000" y="1651000"/>
            <a:ext cx="3810000" cy="2540000"/>
          </a:xfrm>
          <a:prstGeom prst="rect">
            <a:avLst/>
          </a:prstGeom>
          <a:noFill/>
          <a:ln w="25400" cap="flat" cmpd="sng">
            <a:solidFill>
              <a:srgbClr val="A56D46">
                <a:alpha val="40000"/>
              </a:srgbClr>
            </a:solidFill>
            <a:prstDash val="solid"/>
            <a:round/>
          </a:ln>
          <a:effectLst>
            <a:outerShdw blurRad="127000" dist="76200" dir="2700000" algn="tl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3815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A56D46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怒号狂风，激荡山河 ——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953000" y="1651000"/>
            <a:ext cx="647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核心意象：风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953000" y="2349500"/>
            <a:ext cx="647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“无止息地吹刮着的激怒的风”，这不仅是自然之风，更是穿透黑暗、唤醒沉睡的民族之风。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953000" y="3429000"/>
            <a:ext cx="3111500" cy="1651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080000" y="3581400"/>
            <a:ext cx="2857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01 人民的愤怒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505050"/>
                </a:solidFill>
                <a:latin typeface="Noto Serif SC"/>
                <a:ea typeface="Noto Serif SC"/>
                <a:cs typeface="Noto Serif SC"/>
                <a:sym typeface="Noto Serif SC"/>
              </a:rPr>
              <a:t>风的“激怒”，是中国人民面对侵略者暴行时，心中燃起的熊熊怒火与悲愤，是压抑已久的民族情绪的集中爆发。</a:t>
            </a:r>
            <a:endParaRPr lang="en-US" sz="1400" b="0" i="0" u="none" strike="noStrike">
              <a:solidFill>
                <a:srgbClr val="505050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318500" y="3429000"/>
            <a:ext cx="3111500" cy="1651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8445500" y="3581400"/>
            <a:ext cx="2857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02 抗争的意志</a:t>
            </a:r>
            <a:endParaRPr lang="en-US" sz="1100"/>
          </a:p>
          <a:p>
            <a:pPr marL="0" indent="0" algn="l">
              <a:lnSpc>
                <a:spcPct val="108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505050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“无止息地吹刮”象征着中华民族反抗侵略的意志坚不可摧，生生不息，永远不会停止，是战斗到底的精神写照。</a:t>
            </a:r>
            <a:endParaRPr lang="en-US" sz="1400" b="0" i="0" u="none" strike="noStrike">
              <a:solidFill>
                <a:srgbClr val="505050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461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这“激怒的风”，是民族不屈意志的呐喊，是唤醒东方雄狮的战斗号角。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36600" y="1651000"/>
            <a:ext cx="4368800" cy="2971800"/>
          </a:xfrm>
          <a:prstGeom prst="roundRect">
            <a:avLst>
              <a:gd name="adj" fmla="val 0"/>
            </a:avLst>
          </a:prstGeom>
          <a:solidFill>
            <a:srgbClr val="A56D46">
              <a:alpha val="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755" r="755"/>
          <a:stretch>
            <a:fillRect/>
          </a:stretch>
        </p:blipFill>
        <p:spPr>
          <a:xfrm>
            <a:off x="762000" y="1676400"/>
            <a:ext cx="4318000" cy="292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4826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45046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“林间晨曦，穿透黑暗，带来新生的希望。”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5461000" y="1651000"/>
            <a:ext cx="596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核心意象：黎明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461000" y="2286000"/>
            <a:ext cx="596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1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</a:t>
            </a:r>
            <a:r>
              <a:rPr lang="zh-CN" altLang="en-US" sz="1600" b="0" i="1" u="none" strike="noStrike">
                <a:solidFill>
                  <a:srgbClr val="3C3C3C"/>
                </a:solidFill>
                <a:latin typeface="Noto Serif SC"/>
                <a:ea typeface="宋体" panose="02010600030101010101" pitchFamily="2" charset="-122"/>
                <a:cs typeface="Noto Serif SC"/>
                <a:sym typeface="Noto Serif SC"/>
              </a:rPr>
              <a:t>和那来</a:t>
            </a:r>
            <a:r>
              <a:rPr lang="en-US" sz="1600" b="0" i="1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自林间的无比温柔的黎明，是诗人在黑暗中坚信的光明未来。”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3175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1500" y="3365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032500" y="33655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希望与曙光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651500" y="3810000"/>
            <a:ext cx="254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象征民族解放的胜利曙光，以“无比温柔”的姿态，抚慰在黑暗中挣扎的心灵，给予温暖与前行的力量。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572500" y="3175000"/>
            <a:ext cx="2857500" cy="1714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63000" y="3365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9144000" y="3365500"/>
            <a:ext cx="2222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根植于大地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763000" y="3810000"/>
            <a:ext cx="254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“来自林间”寓意希望并非虚幻，而是扎根于土地深处、源自人民力量的必然结果，终将破土而出。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461000" y="5143500"/>
            <a:ext cx="5969000" cy="1079500"/>
          </a:xfrm>
          <a:prstGeom prst="roundRect">
            <a:avLst>
              <a:gd name="adj" fmla="val 0"/>
            </a:avLst>
          </a:prstGeom>
          <a:solidFill>
            <a:srgbClr val="F9F6F2">
              <a:alpha val="70000"/>
            </a:srgbClr>
          </a:solidFill>
          <a:ln w="12700" cap="flat" cmpd="sng">
            <a:solidFill>
              <a:srgbClr val="A56D46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5588000" y="5270500"/>
            <a:ext cx="5715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A3C28"/>
                </a:solidFill>
                <a:latin typeface="Noto Sans SC"/>
                <a:ea typeface="Noto Sans SC"/>
                <a:cs typeface="Noto Sans SC"/>
                <a:sym typeface="Noto Sans SC"/>
              </a:rPr>
              <a:t>这一抹温柔的黎明，不仅是自然景象的写照，更是诗人对民族未来的坚定信念与深情呼唤，成为全诗中最温暖、最具力量的精神符号，点亮了黑暗中的前行之路。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伍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艺术特色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284" r="284"/>
          <a:stretch>
            <a:fillRect/>
          </a:stretch>
        </p:blipFill>
        <p:spPr>
          <a:xfrm>
            <a:off x="762000" y="1651000"/>
            <a:ext cx="3556000" cy="2794000"/>
          </a:xfrm>
          <a:prstGeom prst="rect">
            <a:avLst/>
          </a:prstGeom>
          <a:noFill/>
          <a:ln w="25400" cap="flat" cmpd="sng">
            <a:solidFill>
              <a:srgbClr val="A56D46">
                <a:alpha val="40000"/>
              </a:srgbClr>
            </a:solidFill>
            <a:prstDash val="solid"/>
            <a:round/>
          </a:ln>
          <a:effectLst>
            <a:outerShdw blurRad="152400" dist="76200" dir="2700000" algn="tl">
              <a:srgbClr val="000000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762500"/>
            <a:ext cx="355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95959"/>
                </a:solidFill>
                <a:latin typeface="Noto Serif SC"/>
                <a:ea typeface="Noto Serif SC"/>
                <a:cs typeface="Noto Serif SC"/>
                <a:sym typeface="Noto Serif SC"/>
              </a:rPr>
              <a:t>水墨笔触，意象万千。诗人以丰富的具象构建出宏大的象征体系，将无形的爱国深情化为有形的山河意象，意境深远。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699000" y="1651000"/>
            <a:ext cx="685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象征手法的通篇运用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699000" y="2286000"/>
            <a:ext cx="685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全诗以独特的意象群构建了一个完整的象征系统，将抽象的爱国情感与具象的自然景物融为一体，使诗歌的情感表达更加含蓄、深刻，富有强烈的艺术感染力。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699000" y="31750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51400" y="34544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70500" y="3276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鸟 · 赤子之心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象征诗人自身，亦是千千万万为国献身的爱国志士，至死不渝。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699000" y="41275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1400" y="44069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70500" y="42291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土地 · 祖国母亲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象征着养育中华民族、承载历史与苦难的祖国大地。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4699000" y="50800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51400" y="53594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270500" y="5181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暴风雨 · 侵略暴行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象征着日本侵略者对祖国山河的残酷践踏与无情蹂躏。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8128000" y="31750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80400" y="34544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699500" y="3276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河流 · 悲愤心声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象征着人民心中郁结已久、奔涌不息的悲愤与哀愁。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8128000" y="41275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80400" y="44069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699500" y="42291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风 · 反抗意志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象征着中国人民不屈不挠、奋起反抗的斗争精神与怒吼。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8128000" y="5080000"/>
            <a:ext cx="3302000" cy="8636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80400" y="53594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699500" y="5181600"/>
            <a:ext cx="2730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黎明 · 希望曙光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象征着民族解放、自由独立的光明未来与胜利的希望。</a:t>
            </a:r>
            <a:endParaRPr lang="en-US" sz="1300" b="0" i="0" u="none" strike="noStrike">
              <a:solidFill>
                <a:srgbClr val="505050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伍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艺术特色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01 · 借物抒情与直抒胸臆的交融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955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952500" y="2222500"/>
            <a:ext cx="4826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借物抒情 · 托物言志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以飞鸟自喻，借其啼鸣与归巢，将对祖国的眷恋与深情具象化。摒弃空洞的说教，让抽象的爱国情怀化作灵动的生命图景，含蓄蕴藉，动人心弦。</a:t>
            </a:r>
            <a:endParaRPr lang="en-US" sz="14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2095500"/>
            <a:ext cx="5207000" cy="1651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413500" y="2222500"/>
            <a:ext cx="4826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直抒胸臆 · 灵魂剖白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结句褪去意象外衣，以质朴语言直面内心：“为什么我的眼里常含泪水？因为我对这土地爱得深沉……”。情感喷薄而出，将诗意推向高潮，具有直击灵魂的震撼力。</a:t>
            </a:r>
            <a:endParaRPr lang="en-US" sz="14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064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02 · 排比铺陈，层层递进的情感变奏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572000"/>
            <a:ext cx="10668000" cy="952500"/>
          </a:xfrm>
          <a:prstGeom prst="roundRect">
            <a:avLst>
              <a:gd name="adj" fmla="val 0"/>
            </a:avLst>
          </a:prstGeom>
          <a:solidFill>
            <a:srgbClr val="F5F0EB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952500" y="4673600"/>
            <a:ext cx="10287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0" i="1" u="none" strike="noStrike">
                <a:solidFill>
                  <a:srgbClr val="4B5563"/>
                </a:solidFill>
                <a:latin typeface="Kaiti SC"/>
                <a:ea typeface="Kaiti SC"/>
                <a:cs typeface="Kaiti SC"/>
                <a:sym typeface="Kaiti SC"/>
              </a:rPr>
              <a:t>“这被暴风雨所打击着的土地，这永远汹涌着我们的悲愤的河流，这无止息地吹刮着的激怒的风，和那来自林间的无比温柔的黎明……”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56515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排比句式如层层叠浪，从故土的苦难、民众的悲愤，到抗争的怒火与对未来的希冀，情感由沉郁转向激昂。这种层层递进的语势，让诗歌的感染力在反复咏叹中不断升华，成为唤醒民族情感的时代强音。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A56D46"/>
                </a:solidFill>
                <a:latin typeface="Noto Serif SC"/>
                <a:ea typeface="宋体" panose="02010600030101010101" pitchFamily="2" charset="-122"/>
                <a:cs typeface="Noto Serif SC"/>
                <a:sym typeface="Noto Serif SC"/>
              </a:rPr>
              <a:t>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主旨思想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491" r="1491"/>
          <a:stretch>
            <a:fillRect/>
          </a:stretch>
        </p:blipFill>
        <p:spPr>
          <a:xfrm>
            <a:off x="762000" y="1778000"/>
            <a:ext cx="4064000" cy="2794000"/>
          </a:xfrm>
          <a:prstGeom prst="rect">
            <a:avLst/>
          </a:prstGeom>
          <a:noFill/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  <a:effectLst>
            <a:outerShdw blurRad="127000" dist="50800" dir="2700000" algn="tl">
              <a:srgbClr val="A56D46">
                <a:alpha val="15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4826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7000"/>
              </a:lnSpc>
              <a:defRPr/>
            </a:pPr>
            <a:r>
              <a:rPr lang="en-US" sz="1400" b="0" i="1" u="none" strike="noStrike">
                <a:solidFill>
                  <a:srgbClr val="505050">
                    <a:alpha val="7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“为什么我的眼里常含泪水？</a:t>
            </a:r>
            <a:br>
              <a:rPr lang="en-US" sz="1400" b="0" i="1" u="none" strike="noStrike">
                <a:solidFill>
                  <a:srgbClr val="505050">
                    <a:alpha val="7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400" b="0" i="1" u="none" strike="noStrike">
                <a:solidFill>
                  <a:srgbClr val="505050">
                    <a:alpha val="7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因为我对这土地爱得深沉……”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207000" y="1778000"/>
            <a:ext cx="6477000" cy="1333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97500" y="1968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5842000" y="1943100"/>
            <a:ext cx="571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01 核心主旨：生死眷恋与赤子之心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397500" y="2349500"/>
            <a:ext cx="596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以一只生死眷恋土地的鸟为象征，诗人倾诉了对饱经磨难的祖国深沉而炽热的爱，痛斥侵略者的暴行，更展现了愿为祖国献身、至死不渝的坚定决心。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207000" y="3238500"/>
            <a:ext cx="6477000" cy="1333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97500" y="3429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842000" y="3403600"/>
            <a:ext cx="571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02 情感升华：千古传诵的点睛之笔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397500" y="3810000"/>
            <a:ext cx="596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结尾的自问自答将全诗情感推向高潮，成为画龙点睛之笔。这两句诗道尽了对祖国土地的深情，超越了时空，成为爱国主义诗歌中不朽的经典名句。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207000" y="4699000"/>
            <a:ext cx="6477000" cy="1333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97500" y="4889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842000" y="4864100"/>
            <a:ext cx="571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03 时代价值：铭记历史，珍爱和平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5397500" y="5270500"/>
            <a:ext cx="5969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这首诗至今仍焕发着强大的生命力，它时刻提醒我们铭记民族过往的苦难，珍惜当下的和平生活，永远守护并热爱脚下这片孕育希望与未来的土地。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0160000" y="635000"/>
            <a:ext cx="2540000" cy="2540000"/>
          </a:xfrm>
          <a:prstGeom prst="ellipse">
            <a:avLst/>
          </a:prstGeom>
          <a:solidFill>
            <a:srgbClr val="FFFFFF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4755515" y="5969000"/>
            <a:ext cx="571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erif SC"/>
                <a:ea typeface="Noto Serif SC"/>
                <a:cs typeface="Noto Serif SC"/>
                <a:sym typeface="Noto Serif SC"/>
              </a:rPr>
              <a:t>谢谢观看</a:t>
            </a:r>
            <a:endParaRPr lang="en-US" sz="1100"/>
          </a:p>
        </p:txBody>
      </p:sp>
      <p:pic>
        <p:nvPicPr>
          <p:cNvPr id="8" name="图片 7" descr="W0201709144706418219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890" y="128270"/>
            <a:ext cx="8500110" cy="5907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目录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1778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270000" y="1968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159000" y="19304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作者简介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土地的歌者——艾青，探寻诗人的生命轨迹与创作初心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1016000" y="32385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70000" y="34290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02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2159000" y="33909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创作背景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烽火岁月中的呐喊，追溯诗歌诞生的时代洪流与背景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016000" y="4699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270000" y="4889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03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2159000" y="48514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诗歌全文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深情朗诵经典篇章，感受文字间流淌的真挚情感与力量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350000" y="1778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604000" y="1968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04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493000" y="19304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诗歌赏析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深入解读核心意象，剖析诗句背后的象征意义与意境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350000" y="32385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604000" y="34290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05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493000" y="33909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艺术特色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分析独特的表现手法，领略诗歌的语言艺术与结构之美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350000" y="4699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6604000" y="4889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06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493000" y="4851400"/>
            <a:ext cx="3683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C3C3C"/>
                </a:solidFill>
                <a:latin typeface="Noto Serif SC"/>
                <a:ea typeface="Noto Serif SC"/>
                <a:cs typeface="Noto Serif SC"/>
                <a:sym typeface="Noto Serif SC"/>
              </a:rPr>
              <a:t>主旨思想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646464"/>
                </a:solidFill>
                <a:latin typeface="Noto Serif SC"/>
                <a:ea typeface="Noto Serif SC"/>
                <a:cs typeface="Noto Serif SC"/>
                <a:sym typeface="Noto Serif SC"/>
              </a:rPr>
              <a:t>感悟情感的升华与精神内核，体会诗人深沉的家国情怀</a:t>
            </a:r>
            <a:endParaRPr lang="en-US" sz="1400" b="0" i="0" u="none" strike="noStrike">
              <a:solidFill>
                <a:srgbClr val="646464"/>
              </a:solidFill>
              <a:latin typeface="Noto Serif SC"/>
              <a:ea typeface="Noto Serif SC"/>
              <a:cs typeface="Noto Serif SC"/>
              <a:sym typeface="Noto Serif S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壹 / 作者简介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108" r="108"/>
          <a:stretch>
            <a:fillRect/>
          </a:stretch>
        </p:blipFill>
        <p:spPr>
          <a:xfrm>
            <a:off x="762000" y="1651000"/>
            <a:ext cx="2286000" cy="3378200"/>
          </a:xfrm>
          <a:prstGeom prst="rect">
            <a:avLst/>
          </a:prstGeom>
          <a:noFill/>
          <a:ln w="25400" cap="flat" cmpd="sng">
            <a:solidFill>
              <a:srgbClr val="A56D46">
                <a:alpha val="40000"/>
              </a:srgbClr>
            </a:solidFill>
            <a:prstDash val="solid"/>
            <a:round/>
          </a:ln>
          <a:effectLst>
            <a:outerShdw blurRad="101600" dist="50800" dir="2700000" algn="tl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762000" y="5207000"/>
            <a:ext cx="228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A56D46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“为什么我的眼里常含泪水？</a:t>
            </a:r>
            <a:br>
              <a:rPr lang="en-US" sz="1400" b="0" i="1" u="none" strike="noStrike">
                <a:solidFill>
                  <a:srgbClr val="A56D46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400" b="0" i="1" u="none" strike="noStrike">
                <a:solidFill>
                  <a:srgbClr val="A56D46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因为我对这土地爱得深沉……”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3556000" y="1651000"/>
            <a:ext cx="762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土地的歌者——艾青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3556000" y="2413000"/>
            <a:ext cx="7874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cap="flat" cmpd="sng">
            <a:solidFill>
              <a:srgbClr val="E6CFCF">
                <a:alpha val="4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3746500" y="2540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姓名：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艾青（1910.03.27 — 1996.05.05）</a:t>
            </a:r>
            <a:b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原名：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蒋正涵，号海澄</a:t>
            </a:r>
            <a:b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籍贯：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浙江金华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556500" y="2540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身份：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中国现代著名诗人，被喻为“中国诗坛的泰斗”。他扎根于大地，用诗歌倾诉对祖国和人民的深情，是当之无愧的“土地的歌者”。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556000" y="4191000"/>
            <a:ext cx="2540000" cy="2032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3683000" y="4343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▍早年启蒙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683000" y="4762500"/>
            <a:ext cx="2286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由贫苦农妇养育，深知底层疾苦。后赴法国勤工俭学，接触欧洲现代派艺术，将西方诗歌技法与中国本土情怀融合，奠定了独特的创作基调。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23000" y="4191000"/>
            <a:ext cx="2540000" cy="2032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350000" y="4343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▍狱中觉醒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350000" y="4762500"/>
            <a:ext cx="2286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1932年归国投身左翼文化运动，被捕入狱。在狱中开始诗歌创作，1933年发表成名作《大堰河——我的保姆》，以真挚情感震动文坛。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890000" y="4191000"/>
            <a:ext cx="2540000" cy="20320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9017000" y="43434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▍时代放歌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9017000" y="4762500"/>
            <a:ext cx="2286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抗战时期创作《北方》《向太阳》等名篇，以诗歌为号角，歌颂祖国、呼唤光明，成为抗战时期最具代表性的诗人之一。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贰 / 创作背景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5207000"/>
            <a:ext cx="330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25252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山河破碎风飘絮，</a:t>
            </a:r>
            <a:br>
              <a:rPr lang="en-US" sz="1400" b="0" i="0" u="none" strike="noStrike">
                <a:solidFill>
                  <a:srgbClr val="525252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400" b="0" i="0" u="none" strike="noStrike">
                <a:solidFill>
                  <a:srgbClr val="525252">
                    <a:alpha val="80000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中华儿女共赴国难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445000" y="1905000"/>
            <a:ext cx="7112000" cy="1714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4699000" y="2095500"/>
            <a:ext cx="660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01 · 山河破碎，国难当头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699000" y="2603500"/>
            <a:ext cx="660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1938年10月武汉失守，标志着抗日战争进入战略相持阶段。日军铁蹄肆意践踏华夏大地，国土大片沦陷，中华民族面临着前所未有的生死存亡危机，亡国灭种的阴影笼罩在每一个国人的心头。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3937000"/>
            <a:ext cx="7112000" cy="1714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699000" y="4127500"/>
            <a:ext cx="660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02 · 颠沛流离，以诗为戟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4635500"/>
            <a:ext cx="660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武汉沦陷后，艾青随文艺界人士辗转流亡至桂林。在颠沛流离的途中，他亲眼目睹了国土沦丧的惨状与同胞受难的疾苦。这份切肤之痛，化作了他对祖国最深沉的眷恋与对侵略者的满腔悲愤，催生了这首震撼人心的爱国绝唱。</a:t>
            </a:r>
            <a:endParaRPr lang="en-US" sz="1100"/>
          </a:p>
        </p:txBody>
      </p:sp>
      <p:pic>
        <p:nvPicPr>
          <p:cNvPr id="13" name="图片 12" descr="1938武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20" y="1516380"/>
            <a:ext cx="2499360" cy="3690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贰 / 创作背景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4B4B4B"/>
                </a:solidFill>
                <a:latin typeface="Noto Serif SC"/>
                <a:ea typeface="Noto Serif SC"/>
                <a:cs typeface="Noto Serif SC"/>
                <a:sym typeface="Noto Serif SC"/>
              </a:rPr>
              <a:t>以笔为剑，为爱而歌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603500"/>
            <a:ext cx="5207000" cy="1778000"/>
          </a:xfrm>
          <a:prstGeom prst="roundRect">
            <a:avLst>
              <a:gd name="adj" fmla="val 0"/>
            </a:avLst>
          </a:prstGeom>
          <a:solidFill>
            <a:srgbClr val="FFFAF0">
              <a:alpha val="65000"/>
            </a:srgbClr>
          </a:solidFill>
          <a:ln w="12700" cap="flat" cmpd="sng">
            <a:solidFill>
              <a:srgbClr val="A56D4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2794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▍烽火中的呐喊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这首诗并非书斋里的闲情吟咏，而是抗日烽火中振聋发聩的呐喊。诗人将对祖国的挚爱、对侵略者的满腔仇恨，以及对民族未来的坚定信念，尽数熔铸于短短十行之中，字字泣血，句句铿锵。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603500"/>
            <a:ext cx="5207000" cy="1778000"/>
          </a:xfrm>
          <a:prstGeom prst="roundRect">
            <a:avLst>
              <a:gd name="adj" fmla="val 0"/>
            </a:avLst>
          </a:prstGeom>
          <a:solidFill>
            <a:srgbClr val="FFFAF0">
              <a:alpha val="65000"/>
            </a:srgbClr>
          </a:solidFill>
          <a:ln w="12700" cap="flat" cmpd="sng">
            <a:solidFill>
              <a:srgbClr val="A56D46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477000" y="2794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▍时代的文学号角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诗作于1938年12月首发于桂林《十日文萃》，迅即引发广泛共鸣。它如同一把火种，唤醒了沉睡的民众，成为鼓舞全民抗战斗志的精神号角，凝聚起危亡时刻的民族力量。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4699000"/>
            <a:ext cx="1066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1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“为什么我的眼里常含泪水？因为我对这土地爱得深沉……”这不仅是诗人个人的心声，更是一个民族在苦难中不屈的灵魂写照。它超越了个人情感，成为中华民族精神的永恒象征，在岁月长河中始终激荡着人心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922000" y="5715000"/>
            <a:ext cx="711200" cy="711200"/>
          </a:xfrm>
          <a:prstGeom prst="roundRect">
            <a:avLst>
              <a:gd name="adj" fmla="val 0"/>
            </a:avLst>
          </a:prstGeom>
          <a:solidFill>
            <a:srgbClr val="A56D46">
              <a:alpha val="10000"/>
            </a:srgbClr>
          </a:solidFill>
          <a:ln w="12700" cap="flat" cmpd="sng">
            <a:solidFill>
              <a:srgbClr val="A56D46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0922000" y="5715000"/>
            <a:ext cx="7112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92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国</a:t>
            </a:r>
            <a:b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10795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我爱这土地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1968500"/>
            <a:ext cx="12192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555555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 艾青 ——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270000" y="2730500"/>
            <a:ext cx="9652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42000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假如我是一只鸟，我也应该用嘶哑的喉咙歌唱：</a:t>
            </a:r>
            <a:b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这被暴风雨所打击着的土地，这永远汹涌着我们的悲愤的河流，</a:t>
            </a:r>
            <a:b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这无止息地吹刮着的激怒的风，和那来自林间的无比温柔的黎明……</a:t>
            </a:r>
            <a:b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1600" b="0" i="0" u="none" strike="noStrike">
                <a:solidFill>
                  <a:srgbClr val="333333"/>
                </a:solidFill>
                <a:latin typeface="Noto Serif SC"/>
                <a:ea typeface="Noto Serif SC"/>
                <a:cs typeface="Noto Serif SC"/>
                <a:sym typeface="Noto Serif SC"/>
              </a:rPr>
              <a:t>——然后我死了，连羽毛也腐烂在土地里面。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588000" y="4826000"/>
            <a:ext cx="1016000" cy="25400"/>
          </a:xfrm>
          <a:prstGeom prst="roundRect">
            <a:avLst>
              <a:gd name="adj" fmla="val 0"/>
            </a:avLst>
          </a:prstGeom>
          <a:solidFill>
            <a:srgbClr val="A56D46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016000" y="5207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为什么我的眼里常含泪水？</a:t>
            </a:r>
            <a:b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</a:b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因为我对这土地爱得深沉……</a:t>
            </a:r>
            <a:endParaRPr lang="en-US" sz="1100"/>
          </a:p>
        </p:txBody>
      </p:sp>
      <p:sp>
        <p:nvSpPr>
          <p:cNvPr id="8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A56D46"/>
                </a:solidFill>
                <a:latin typeface="Noto Serif SC"/>
                <a:ea typeface="宋体" panose="02010600030101010101" pitchFamily="2" charset="-122"/>
                <a:cs typeface="Noto Serif SC"/>
                <a:sym typeface="Noto Serif SC"/>
              </a:rPr>
              <a:t>叁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</a:t>
            </a:r>
            <a:r>
              <a:rPr lang="zh-CN" altLang="en-US" sz="3200" b="1" i="0" u="none" strike="noStrike">
                <a:solidFill>
                  <a:srgbClr val="A56D46"/>
                </a:solidFill>
                <a:latin typeface="Noto Serif SC"/>
                <a:ea typeface="宋体" panose="02010600030101010101" pitchFamily="2" charset="-122"/>
                <a:cs typeface="Noto Serif SC"/>
                <a:sym typeface="Noto Serif SC"/>
              </a:rPr>
              <a:t>原文朗诵</a:t>
            </a:r>
            <a:endParaRPr lang="zh-CN" altLang="en-US" sz="3200" b="1" i="0" u="none" strike="noStrike">
              <a:solidFill>
                <a:srgbClr val="A56D46"/>
              </a:solidFill>
              <a:latin typeface="Noto Serif SC"/>
              <a:ea typeface="宋体" panose="02010600030101010101" pitchFamily="2" charset="-122"/>
              <a:cs typeface="Noto Serif SC"/>
              <a:sym typeface="Noto Serif SC"/>
            </a:endParaRPr>
          </a:p>
        </p:txBody>
      </p:sp>
      <p:pic>
        <p:nvPicPr>
          <p:cNvPr id="9" name="多情的土地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02875" y="5730875"/>
            <a:ext cx="619125" cy="61912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421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01 / 诗歌风格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540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沉郁悲壮 · 悲中见坚韧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直面民族苦难的深刻描绘，交织着对光明未来的热烈向往，于沉郁顿挫的基调中迸发不屈的生命张力。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3429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质朴深沉 · 真情动人心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摒弃辞藻的雕琢与浮华，以朴实无华的语言勾勒时代群像，情感真挚厚重，笔触直抵灵魂深处。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4318000"/>
            <a:ext cx="4699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充满力量 · 精神的感召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如号角般振奋人心，字句间凝聚着鼓舞时代的磅礴力量，唤起人们对自由与光明的深切渴望。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1651000"/>
            <a:ext cx="52070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477000" y="1905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02 / 核心意象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7000" y="2984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21500" y="2565400"/>
            <a:ext cx="4381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zh-CN" altLang="en-US" sz="1600" b="1" i="0" u="none" strike="noStrike">
                <a:solidFill>
                  <a:srgbClr val="333333"/>
                </a:solidFill>
                <a:latin typeface="Noto Sans SC"/>
                <a:ea typeface="宋体" panose="02010600030101010101" pitchFamily="2" charset="-122"/>
                <a:cs typeface="Noto Sans SC"/>
                <a:sym typeface="Noto Sans SC"/>
              </a:rPr>
              <a:t>鸟、</a:t>
            </a: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土地</a:t>
            </a:r>
            <a:r>
              <a:rPr lang="zh-CN" altLang="en-US" sz="1600" b="1" i="0" u="none" strike="noStrike">
                <a:solidFill>
                  <a:srgbClr val="333333"/>
                </a:solidFill>
                <a:latin typeface="Noto Sans SC"/>
                <a:ea typeface="宋体" panose="02010600030101010101" pitchFamily="2" charset="-122"/>
                <a:cs typeface="Noto Sans SC"/>
                <a:sym typeface="Noto Sans SC"/>
              </a:rPr>
              <a:t>、河流、风、黎明</a:t>
            </a:r>
            <a:endParaRPr lang="zh-CN" altLang="en-US" sz="1600" b="1" i="0" u="none" strike="noStrike">
              <a:solidFill>
                <a:srgbClr val="333333"/>
              </a:solidFill>
              <a:latin typeface="Noto Sans SC"/>
              <a:ea typeface="宋体" panose="02010600030101010101" pitchFamily="2" charset="-122"/>
              <a:cs typeface="Noto Sans SC"/>
              <a:sym typeface="Noto Sans SC"/>
            </a:endParaRPr>
          </a:p>
        </p:txBody>
      </p:sp>
      <p:cxnSp>
        <p:nvCxnSpPr>
          <p:cNvPr id="13" name="Connector 13"/>
          <p:cNvCxnSpPr/>
          <p:nvPr/>
        </p:nvCxnSpPr>
        <p:spPr>
          <a:xfrm rot="-9291">
            <a:off x="6477009" y="3740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A56D46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762000" y="56515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1" u="none" strike="noStrike">
                <a:solidFill>
                  <a:srgbClr val="A56D46">
                    <a:alpha val="90196"/>
                  </a:srgbClr>
                </a:solidFill>
                <a:latin typeface="Noto Serif SC"/>
                <a:ea typeface="Noto Serif SC"/>
                <a:cs typeface="Noto Serif SC"/>
                <a:sym typeface="Noto Serif SC"/>
              </a:rPr>
              <a:t>“ 艾青的诗歌，便是在‘土地’的苦难底色中，执着追寻‘太阳’的万丈光芒，成为时代的最强音。”</a:t>
            </a:r>
            <a:endParaRPr lang="en-US" sz="1100"/>
          </a:p>
        </p:txBody>
      </p:sp>
      <p:sp>
        <p:nvSpPr>
          <p:cNvPr id="17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2288" b="2288"/>
          <a:stretch>
            <a:fillRect/>
          </a:stretch>
        </p:blipFill>
        <p:spPr>
          <a:xfrm>
            <a:off x="762000" y="1778000"/>
            <a:ext cx="2794000" cy="3937000"/>
          </a:xfrm>
          <a:prstGeom prst="rect">
            <a:avLst/>
          </a:prstGeom>
          <a:noFill/>
          <a:ln w="25400" cap="flat" cmpd="sng">
            <a:solidFill>
              <a:srgbClr val="A56D46">
                <a:alpha val="50000"/>
              </a:srgbClr>
            </a:solidFill>
            <a:prstDash val="solid"/>
            <a:round/>
          </a:ln>
          <a:effectLst>
            <a:outerShdw blurRad="152400" dist="76200" dir="2700000" algn="tl">
              <a:srgbClr val="000000">
                <a:alpha val="10000"/>
              </a:srgbClr>
            </a:outerShdw>
          </a:effectLst>
        </p:spPr>
      </p:pic>
      <p:sp>
        <p:nvSpPr>
          <p:cNvPr id="5" name="AutoShape 5"/>
          <p:cNvSpPr/>
          <p:nvPr/>
        </p:nvSpPr>
        <p:spPr>
          <a:xfrm>
            <a:off x="4064000" y="1651000"/>
            <a:ext cx="736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核心意象：</a:t>
            </a:r>
            <a:r>
              <a:rPr lang="zh-CN" altLang="en-US" sz="2200" b="1" i="0" u="none" strike="noStrike">
                <a:solidFill>
                  <a:srgbClr val="A56D46"/>
                </a:solidFill>
                <a:latin typeface="Noto Serif SC"/>
                <a:ea typeface="宋体" panose="02010600030101010101" pitchFamily="2" charset="-122"/>
                <a:cs typeface="Noto Serif SC"/>
                <a:sym typeface="Noto Serif SC"/>
              </a:rPr>
              <a:t>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064000" y="2413000"/>
            <a:ext cx="7366000" cy="1079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54500" y="2641600"/>
            <a:ext cx="330200" cy="330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4699000" y="2540000"/>
            <a:ext cx="660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诗人自喻 · 民族化身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这只鸟不仅是诗人的自我写照，更是千千万万为祖国命运呐喊的中华儿女的缩影。它以个体之躯，承载着群体炽热的爱国情怀与抗争精神。</a:t>
            </a:r>
            <a:endParaRPr lang="en-US" sz="13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064000" y="3619500"/>
            <a:ext cx="7366000" cy="1079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54500" y="3848100"/>
            <a:ext cx="330200" cy="3302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699000" y="3746500"/>
            <a:ext cx="660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微末之力 · 匹夫有责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生命虽渺小，却“也应该”歌唱，诠释了“国家兴亡，匹夫有责”的担当。纵使力量微薄，也要竭尽全力发出对祖国的深情呼唤，尽显渺小生命中的伟大光辉。</a:t>
            </a:r>
            <a:endParaRPr lang="en-US" sz="13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4064000" y="4826000"/>
            <a:ext cx="7366000" cy="10795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54500" y="5054600"/>
            <a:ext cx="330200" cy="330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699000" y="4953000"/>
            <a:ext cx="660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生死相依 · 至死不渝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“连羽毛也腐烂在土地里面”，以生命的终结完成对土地的最终奉献。这不仅是歌唱，更是一种与祖国命运相连、生死相依的赤诚与忠诚。</a:t>
            </a:r>
            <a:endParaRPr lang="en-US" sz="1300" b="0" i="0" u="none" strike="noStrike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cap="flat" cmpd="sng">
            <a:solidFill>
              <a:srgbClr val="E6CFCF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肆</a:t>
            </a:r>
            <a:r>
              <a:rPr lang="en-US" sz="3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 / 诗歌赏析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l="7812" r="7812"/>
          <a:stretch>
            <a:fillRect/>
          </a:stretch>
        </p:blipFill>
        <p:spPr>
          <a:xfrm>
            <a:off x="762000" y="1778000"/>
            <a:ext cx="4572000" cy="3048000"/>
          </a:xfrm>
          <a:prstGeom prst="roundRect">
            <a:avLst>
              <a:gd name="adj" fmla="val 5000"/>
            </a:avLst>
          </a:prstGeom>
          <a:noFill/>
          <a:ln w="25400" cap="flat" cmpd="sng">
            <a:solidFill>
              <a:srgbClr val="A56D46">
                <a:alpha val="4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572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4B4B"/>
                </a:solidFill>
                <a:latin typeface="Noto Serif SC"/>
                <a:ea typeface="Noto Serif SC"/>
                <a:cs typeface="Noto Serif SC"/>
                <a:sym typeface="Noto Serif SC"/>
              </a:rPr>
              <a:t>龟裂的大地承载着历史的厚重，嘶哑的歌声穿透风雨。诗人以土地为笺，以深情为墨，将对祖国的挚爱与忧患，化作一行行泣血的诗行，根植于灵魂深处。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15000" y="1778000"/>
            <a:ext cx="5842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A56D46"/>
                </a:solidFill>
                <a:latin typeface="Noto Serif SC"/>
                <a:ea typeface="Noto Serif SC"/>
                <a:cs typeface="Noto Serif SC"/>
                <a:sym typeface="Noto Serif SC"/>
              </a:rPr>
              <a:t>核心意象：土地</a:t>
            </a:r>
            <a:endParaRPr lang="zh-CN" altLang="en-US" sz="2200" b="1" i="0" u="none" strike="noStrike">
              <a:solidFill>
                <a:srgbClr val="A56D46"/>
              </a:solidFill>
              <a:latin typeface="Noto Serif SC"/>
              <a:ea typeface="宋体" panose="02010600030101010101" pitchFamily="2" charset="-122"/>
              <a:cs typeface="Noto Serif SC"/>
              <a:sym typeface="Noto Serif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5715000" y="2413000"/>
            <a:ext cx="5842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1" u="none" strike="noStrike">
                <a:solidFill>
                  <a:srgbClr val="505050"/>
                </a:solidFill>
                <a:latin typeface="Noto Serif SC"/>
                <a:ea typeface="Noto Serif SC"/>
                <a:cs typeface="Noto Serif SC"/>
                <a:sym typeface="Noto Serif SC"/>
              </a:rPr>
              <a:t>“被暴风雨所打击着的土地”，这不仅是山河的写照，更是一个民族在苦难中不屈的灵魂象征。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715000" y="31750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cap="flat" cmpd="sng">
            <a:solidFill>
              <a:srgbClr val="8B542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867400" y="3276600"/>
            <a:ext cx="5588000" cy="787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01 苦难的隐喻 · 家国之殇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95959"/>
                </a:solidFill>
                <a:latin typeface="Noto Serif SC"/>
                <a:ea typeface="Noto Serif SC"/>
                <a:cs typeface="Noto Serif SC"/>
                <a:sym typeface="Noto Serif SC"/>
              </a:rPr>
              <a:t>象征着在日寇铁蹄下饱受蹂躏的祖国大地，是诗人眼中满目疮痍却依然魂牵梦绕的故土，承载着民族的沉重记忆。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715000" y="41275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cap="flat" cmpd="sng">
            <a:solidFill>
              <a:srgbClr val="8B542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5867400" y="4229100"/>
            <a:ext cx="5588000" cy="787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02 生命的根系 · 母亲之怀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95959"/>
                </a:solidFill>
                <a:latin typeface="Noto Serif SC"/>
                <a:ea typeface="Noto Serif SC"/>
                <a:cs typeface="Noto Serif SC"/>
                <a:sym typeface="Noto Serif SC"/>
              </a:rPr>
              <a:t>土地是孕育华夏儿女的母亲，是民族的精神根系。诗人对土地的眷恋，是对祖国和人民最质朴、最深沉的赤子之心。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715000" y="5080000"/>
            <a:ext cx="5842000" cy="914400"/>
          </a:xfrm>
          <a:prstGeom prst="roundRect">
            <a:avLst>
              <a:gd name="adj" fmla="val 0"/>
            </a:avLst>
          </a:prstGeom>
          <a:solidFill>
            <a:srgbClr val="A56D46">
              <a:alpha val="8000"/>
            </a:srgbClr>
          </a:solidFill>
          <a:ln cap="flat" cmpd="sng">
            <a:solidFill>
              <a:srgbClr val="8B542D">
                <a:alpha val="8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5867400" y="5181600"/>
            <a:ext cx="5588000" cy="787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1" i="0" u="none" strike="noStrike">
                <a:solidFill>
                  <a:srgbClr val="A56D46"/>
                </a:solidFill>
                <a:latin typeface="Noto Sans SC"/>
                <a:ea typeface="Noto Sans SC"/>
                <a:cs typeface="Noto Sans SC"/>
                <a:sym typeface="Noto Sans SC"/>
              </a:rPr>
              <a:t>03 抗争的火种 · 希望之壤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95959"/>
                </a:solidFill>
                <a:latin typeface="Noto Serif SC"/>
                <a:ea typeface="Noto Serif SC"/>
                <a:cs typeface="Noto Serif SC"/>
                <a:sym typeface="Noto Serif SC"/>
              </a:rPr>
              <a:t>它不仅承载着深重的苦难，更孕育着人民不屈的抗争意志与对未来的希望，是民族精神生生不息的基石。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3690</Words>
  <Application>WPS 演示</Application>
  <PresentationFormat/>
  <Paragraphs>245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Arial</vt:lpstr>
      <vt:lpstr>Noto Serif SC</vt:lpstr>
      <vt:lpstr>Segoe Print</vt:lpstr>
      <vt:lpstr>Noto Sans SC</vt:lpstr>
      <vt:lpstr>Kaiti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tx</cp:lastModifiedBy>
  <cp:revision>11</cp:revision>
  <dcterms:created xsi:type="dcterms:W3CDTF">2026-09-06T02:44:00Z</dcterms:created>
  <dcterms:modified xsi:type="dcterms:W3CDTF">2026-09-06T07:59:24Z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{"Label":"1","ContentProducer":"001191110102MACQD9K64010000","ProduceID":"7682245954138180580","ReservedCode1":"","ContentPropagator":"","PropagateID":"","ReservedCode2":""}</vt:lpwstr>
  </property>
  <property fmtid="{D5CDD505-2E9C-101B-9397-08002B2CF9AE}" pid="3" name="KSOProductBuildVer">
    <vt:lpwstr>2052-12.1.0.28043</vt:lpwstr>
  </property>
  <property fmtid="{D5CDD505-2E9C-101B-9397-08002B2CF9AE}" pid="4" name="ICV">
    <vt:lpwstr>3F9C51AF13664D448B7A497366F85417_12</vt:lpwstr>
  </property>
</Properties>
</file>